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19"/>
  </p:notesMasterIdLst>
  <p:handoutMasterIdLst>
    <p:handoutMasterId r:id="rId20"/>
  </p:handoutMasterIdLst>
  <p:sldIdLst>
    <p:sldId id="269" r:id="rId2"/>
    <p:sldId id="394" r:id="rId3"/>
    <p:sldId id="414" r:id="rId4"/>
    <p:sldId id="438" r:id="rId5"/>
    <p:sldId id="439" r:id="rId6"/>
    <p:sldId id="417" r:id="rId7"/>
    <p:sldId id="418" r:id="rId8"/>
    <p:sldId id="419" r:id="rId9"/>
    <p:sldId id="420" r:id="rId10"/>
    <p:sldId id="440" r:id="rId11"/>
    <p:sldId id="441" r:id="rId12"/>
    <p:sldId id="364" r:id="rId13"/>
    <p:sldId id="421" r:id="rId14"/>
    <p:sldId id="380" r:id="rId15"/>
    <p:sldId id="422" r:id="rId16"/>
    <p:sldId id="353" r:id="rId17"/>
    <p:sldId id="44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3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F3176-BDCC-49EA-B30D-5437BB8C7604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7CDD-B970-4E95-B4CD-CAD47DE6D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4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B7907-3328-40C6-81DC-094447F4187C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FCBBA-87C4-482A-9ED2-FD5CC3AE6F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9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z="4800" dirty="0"/>
              <a:t>CAP202-Lec#0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39322" y="3352800"/>
            <a:ext cx="70567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9322" y="3352800"/>
            <a:ext cx="70567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1375935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3608" y="3352800"/>
            <a:ext cx="705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1375935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043608" y="3352800"/>
            <a:ext cx="705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4556070" y="5562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Created By: 		</a:t>
            </a:r>
          </a:p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Kumar Vishal</a:t>
            </a:r>
          </a:p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		(SCA),</a:t>
            </a:r>
            <a:r>
              <a:rPr lang="en-US" sz="2000" b="0" baseline="0" dirty="0">
                <a:solidFill>
                  <a:srgbClr val="002060"/>
                </a:solidFill>
                <a:latin typeface="Arial Rounded MT Bold" pitchFamily="34" charset="0"/>
              </a:rPr>
              <a:t> LPU</a:t>
            </a:r>
            <a:endParaRPr lang="en-US" sz="2000" b="0" dirty="0">
              <a:solidFill>
                <a:srgbClr val="002060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3250" y="5958408"/>
            <a:ext cx="7155254" cy="8995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55576" y="407707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4114800"/>
            <a:ext cx="7155254" cy="1600200"/>
          </a:xfrm>
        </p:spPr>
        <p:txBody>
          <a:bodyPr anchor="t">
            <a:noAutofit/>
          </a:bodyPr>
          <a:lstStyle>
            <a:lvl1pPr algn="r">
              <a:defRPr>
                <a:solidFill>
                  <a:srgbClr val="C00000"/>
                </a:solidFill>
              </a:defRPr>
            </a:lvl1pPr>
          </a:lstStyle>
          <a:p>
            <a:pPr algn="r"/>
            <a:r>
              <a:rPr lang="en-US" sz="3600" dirty="0">
                <a:solidFill>
                  <a:srgbClr val="C00000"/>
                </a:solidFill>
              </a:rPr>
              <a:t>Next Class: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0" y="685800"/>
            <a:ext cx="6400800" cy="5486400"/>
          </a:xfrm>
          <a:solidFill>
            <a:srgbClr val="FFE593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553200" y="685800"/>
            <a:ext cx="2590800" cy="5486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0" y="6553200"/>
            <a:ext cx="4572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1pPr>
            <a:lvl2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2pPr>
            <a:lvl3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OBJECT ORIENTED PROGRAMMING USING C++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65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CAP444</a:t>
            </a:r>
            <a:br>
              <a:rPr lang="en-US" dirty="0"/>
            </a:br>
            <a:r>
              <a:rPr lang="en-US" dirty="0"/>
              <a:t>OBJECT ORIENTED PROGRAMMING USING C++</a:t>
            </a:r>
            <a:br>
              <a:rPr lang="en-US" dirty="0"/>
            </a:br>
            <a:endParaRPr lang="en-US" dirty="0"/>
          </a:p>
        </p:txBody>
      </p:sp>
      <p:pic>
        <p:nvPicPr>
          <p:cNvPr id="20482" name="Picture 2" descr="C++ APK 1.10.1 - download free apk from APKSum">
            <a:extLst>
              <a:ext uri="{FF2B5EF4-FFF2-40B4-BE49-F238E27FC236}">
                <a16:creationId xmlns:a16="http://schemas.microsoft.com/office/drawing/2014/main" id="{B5E672F1-6BC3-4B9B-87BB-D607A2AA3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4495800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812DA7-63E5-318D-9B83-9ED54BB5E749}"/>
              </a:ext>
            </a:extLst>
          </p:cNvPr>
          <p:cNvSpPr txBox="1"/>
          <p:nvPr/>
        </p:nvSpPr>
        <p:spPr>
          <a:xfrm>
            <a:off x="5943600" y="5257800"/>
            <a:ext cx="3200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F1E04-BB39-594F-8007-75DAF745A8C4}"/>
              </a:ext>
            </a:extLst>
          </p:cNvPr>
          <p:cNvSpPr txBox="1"/>
          <p:nvPr/>
        </p:nvSpPr>
        <p:spPr>
          <a:xfrm>
            <a:off x="6248400" y="5627132"/>
            <a:ext cx="28956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Created By:</a:t>
            </a:r>
          </a:p>
          <a:p>
            <a:r>
              <a:rPr lang="en-IN" dirty="0">
                <a:solidFill>
                  <a:schemeClr val="tx2"/>
                </a:solidFill>
              </a:rPr>
              <a:t>Amandeep Kaur</a:t>
            </a:r>
          </a:p>
          <a:p>
            <a:r>
              <a:rPr lang="en-IN" dirty="0">
                <a:solidFill>
                  <a:schemeClr val="tx2"/>
                </a:solidFill>
              </a:rPr>
              <a:t>SCA (LPU)</a:t>
            </a:r>
          </a:p>
        </p:txBody>
      </p:sp>
    </p:spTree>
    <p:extLst>
      <p:ext uri="{BB962C8B-B14F-4D97-AF65-F5344CB8AC3E}">
        <p14:creationId xmlns:p14="http://schemas.microsoft.com/office/powerpoint/2010/main" val="2334589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C847A-E451-843A-A3EA-DA5398149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5555" r="29166" b="23333"/>
          <a:stretch/>
        </p:blipFill>
        <p:spPr>
          <a:xfrm>
            <a:off x="457200" y="609600"/>
            <a:ext cx="65532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465B0-6FA4-4BA4-EFFD-7C8A85A69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15926" r="35000" b="27778"/>
          <a:stretch/>
        </p:blipFill>
        <p:spPr>
          <a:xfrm>
            <a:off x="457200" y="3731231"/>
            <a:ext cx="6553200" cy="2895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694B1C-DD81-5BC0-CE71-1134C600BDBA}"/>
              </a:ext>
            </a:extLst>
          </p:cNvPr>
          <p:cNvCxnSpPr/>
          <p:nvPr/>
        </p:nvCxnSpPr>
        <p:spPr>
          <a:xfrm flipV="1">
            <a:off x="3581400" y="3731231"/>
            <a:ext cx="3810000" cy="459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0D383F-F1C7-D345-46A1-1E57D7E0C3FE}"/>
              </a:ext>
            </a:extLst>
          </p:cNvPr>
          <p:cNvSpPr txBox="1"/>
          <p:nvPr/>
        </p:nvSpPr>
        <p:spPr>
          <a:xfrm>
            <a:off x="7391400" y="32766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Function define outside the class</a:t>
            </a:r>
          </a:p>
        </p:txBody>
      </p:sp>
    </p:spTree>
    <p:extLst>
      <p:ext uri="{BB962C8B-B14F-4D97-AF65-F5344CB8AC3E}">
        <p14:creationId xmlns:p14="http://schemas.microsoft.com/office/powerpoint/2010/main" val="299248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4C831-C335-3B73-4646-6BBAF3276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93" r="9167" b="26296"/>
          <a:stretch/>
        </p:blipFill>
        <p:spPr>
          <a:xfrm>
            <a:off x="419100" y="3733800"/>
            <a:ext cx="83058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96646-99AF-29B6-F4B6-CB3A37D88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" t="48518" r="5833" b="15926"/>
          <a:stretch/>
        </p:blipFill>
        <p:spPr>
          <a:xfrm>
            <a:off x="419100" y="838200"/>
            <a:ext cx="8305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7CCC1-430A-49E1-9FA9-19F80F7F6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402159"/>
            <a:ext cx="6847434" cy="4053681"/>
          </a:xfrm>
        </p:spPr>
      </p:pic>
    </p:spTree>
    <p:extLst>
      <p:ext uri="{BB962C8B-B14F-4D97-AF65-F5344CB8AC3E}">
        <p14:creationId xmlns:p14="http://schemas.microsoft.com/office/powerpoint/2010/main" val="179904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19092-A8C0-4563-A059-0B24BE27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Select correct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5799-196B-446F-A9E9-6559E97353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class Employee </a:t>
            </a:r>
          </a:p>
          <a:p>
            <a:pPr marL="0" indent="0">
              <a:buNone/>
            </a:pPr>
            <a:r>
              <a:rPr lang="en-US" sz="2000" dirty="0"/>
              <a:t>{ </a:t>
            </a:r>
          </a:p>
          <a:p>
            <a:pPr marL="0" indent="0">
              <a:buNone/>
            </a:pPr>
            <a:r>
              <a:rPr lang="en-US" sz="2000" dirty="0"/>
              <a:t>	int </a:t>
            </a:r>
            <a:r>
              <a:rPr lang="en-US" sz="2000" dirty="0" err="1"/>
              <a:t>employeeId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	char </a:t>
            </a:r>
            <a:r>
              <a:rPr lang="en-US" sz="2000" dirty="0" err="1"/>
              <a:t>employeeName</a:t>
            </a:r>
            <a:r>
              <a:rPr lang="en-US" sz="2000" dirty="0"/>
              <a:t>[20];</a:t>
            </a:r>
          </a:p>
          <a:p>
            <a:pPr marL="0" indent="0">
              <a:buNone/>
            </a:pPr>
            <a:r>
              <a:rPr lang="en-US" sz="2000" dirty="0"/>
              <a:t>	public: </a:t>
            </a:r>
          </a:p>
          <a:p>
            <a:pPr marL="0" indent="0">
              <a:buNone/>
            </a:pPr>
            <a:r>
              <a:rPr lang="en-US" sz="2000" dirty="0"/>
              <a:t>	void </a:t>
            </a:r>
            <a:r>
              <a:rPr lang="en-US" sz="2000" dirty="0" err="1"/>
              <a:t>getDetails</a:t>
            </a:r>
            <a:r>
              <a:rPr lang="en-US" sz="2000" dirty="0"/>
              <a:t>(){} </a:t>
            </a:r>
          </a:p>
          <a:p>
            <a:pPr marL="0" indent="0">
              <a:buNone/>
            </a:pPr>
            <a:r>
              <a:rPr lang="en-US" sz="2000" dirty="0"/>
              <a:t>	void </a:t>
            </a:r>
            <a:r>
              <a:rPr lang="en-US" sz="2000" dirty="0" err="1"/>
              <a:t>setDetails</a:t>
            </a:r>
            <a:r>
              <a:rPr lang="en-US" sz="2000" dirty="0"/>
              <a:t>(){}</a:t>
            </a:r>
          </a:p>
          <a:p>
            <a:pPr marL="0" indent="0">
              <a:buNone/>
            </a:pPr>
            <a:r>
              <a:rPr lang="en-US" sz="2000" dirty="0"/>
              <a:t>}; </a:t>
            </a:r>
          </a:p>
          <a:p>
            <a:pPr marL="0" indent="0">
              <a:buNone/>
            </a:pPr>
            <a:r>
              <a:rPr lang="en-US" sz="2000" dirty="0"/>
              <a:t>int main() </a:t>
            </a:r>
          </a:p>
          <a:p>
            <a:pPr marL="0" indent="0">
              <a:buNone/>
            </a:pPr>
            <a:r>
              <a:rPr lang="en-US" sz="2000" dirty="0"/>
              <a:t>{ </a:t>
            </a:r>
          </a:p>
          <a:p>
            <a:pPr marL="0" indent="0">
              <a:buNone/>
            </a:pPr>
            <a:r>
              <a:rPr lang="en-US" sz="2000" dirty="0"/>
              <a:t>Employee e1; </a:t>
            </a:r>
          </a:p>
          <a:p>
            <a:pPr marL="0" indent="0">
              <a:buNone/>
            </a:pPr>
            <a:r>
              <a:rPr lang="en-US" sz="2000" dirty="0"/>
              <a:t>e1. </a:t>
            </a:r>
            <a:r>
              <a:rPr lang="en-US" sz="2000" dirty="0" err="1"/>
              <a:t>employeeId</a:t>
            </a:r>
            <a:r>
              <a:rPr lang="en-US" sz="2000" dirty="0"/>
              <a:t>=1234;</a:t>
            </a:r>
          </a:p>
          <a:p>
            <a:pPr marL="0" indent="0">
              <a:buNone/>
            </a:pPr>
            <a:r>
              <a:rPr lang="en-US" sz="2000" dirty="0" err="1"/>
              <a:t>cout</a:t>
            </a:r>
            <a:r>
              <a:rPr lang="en-US" sz="2000" dirty="0"/>
              <a:t>&lt;&lt; e1. </a:t>
            </a:r>
            <a:r>
              <a:rPr lang="en-US" sz="2000" dirty="0" err="1"/>
              <a:t>employeeId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return 0;</a:t>
            </a:r>
          </a:p>
          <a:p>
            <a:pPr marL="0" indent="0">
              <a:buNone/>
            </a:pPr>
            <a:r>
              <a:rPr lang="en-US" sz="2000" dirty="0"/>
              <a:t>}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5A371F-E28C-4A9A-8C32-AE8037E81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lphaUcPeriod"/>
            </a:pPr>
            <a:r>
              <a:rPr lang="en-US" dirty="0"/>
              <a:t>1234</a:t>
            </a:r>
          </a:p>
          <a:p>
            <a:pPr marL="514350" indent="-514350">
              <a:buAutoNum type="alphaUcPeriod"/>
            </a:pPr>
            <a:r>
              <a:rPr lang="en-US" dirty="0"/>
              <a:t>0</a:t>
            </a:r>
          </a:p>
          <a:p>
            <a:pPr marL="514350" indent="-514350">
              <a:buAutoNum type="alphaUcPeriod"/>
            </a:pPr>
            <a:r>
              <a:rPr lang="en-US" dirty="0"/>
              <a:t>Compilation error</a:t>
            </a:r>
          </a:p>
          <a:p>
            <a:pPr marL="514350" indent="-514350">
              <a:buAutoNum type="alphaUcPeriod"/>
            </a:pPr>
            <a:r>
              <a:rPr lang="en-US" dirty="0"/>
              <a:t>Run time error</a:t>
            </a:r>
          </a:p>
        </p:txBody>
      </p:sp>
    </p:spTree>
    <p:extLst>
      <p:ext uri="{BB962C8B-B14F-4D97-AF65-F5344CB8AC3E}">
        <p14:creationId xmlns:p14="http://schemas.microsoft.com/office/powerpoint/2010/main" val="69753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2B0E5C-9F01-46B6-A617-9AE7D1DA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How to achieve encapsulation features in C++?</a:t>
            </a:r>
            <a:br>
              <a:rPr lang="en-US" sz="3200" dirty="0"/>
            </a:br>
            <a:r>
              <a:rPr lang="en-US" sz="2000" b="1" i="0" dirty="0">
                <a:solidFill>
                  <a:srgbClr val="273239"/>
                </a:solidFill>
                <a:effectLst/>
                <a:latin typeface="urw-din"/>
              </a:rPr>
              <a:t>Encapsulation 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urw-din"/>
              </a:rPr>
              <a:t>is defined as wrapping up of data and information under a single unit. In Object Oriented Programming, Encapsulation is defined as binding together the data and the functions that manipulates them. 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8CB08-D3B9-4DEE-A1FB-43CB9FF2F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814775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8F701-9680-448D-A121-725AF464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achieve encapsulation features in C++?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Define private data members in a class and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Define public set and get accessors functions  which can be used to access these private data members.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Why Encapsulation?</a:t>
            </a:r>
          </a:p>
          <a:p>
            <a:pPr marL="0" indent="0">
              <a:buNone/>
            </a:pPr>
            <a:r>
              <a:rPr lang="en-US" dirty="0"/>
              <a:t>Increased security of data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0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3933825"/>
            <a:ext cx="7154862" cy="147637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rgbClr val="C00000"/>
                </a:solidFill>
              </a:rPr>
              <a:t> </a:t>
            </a:r>
            <a:br>
              <a:rPr lang="en-US" sz="36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650" y="40767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36588"/>
            <a:ext cx="1808163" cy="329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895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79388" y="6519863"/>
            <a:ext cx="512286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IN" altLang="en-US" sz="1400" dirty="0">
              <a:solidFill>
                <a:srgbClr val="898989"/>
              </a:solidFill>
              <a:latin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6C763-1A63-4499-AA6F-F865282AC9A5}"/>
              </a:ext>
            </a:extLst>
          </p:cNvPr>
          <p:cNvSpPr txBox="1"/>
          <p:nvPr/>
        </p:nvSpPr>
        <p:spPr>
          <a:xfrm>
            <a:off x="2438400" y="1905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val="250790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B89B-6058-790F-5907-F275B452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889F-818C-D6D3-B3F4-F4018A68E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62BF7-D2A2-0AC4-1DD7-57090456A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00"/>
          <a:stretch/>
        </p:blipFill>
        <p:spPr>
          <a:xfrm>
            <a:off x="-1" y="92077"/>
            <a:ext cx="8372405" cy="63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0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218D-DEC0-4342-8AF3-5BF06BCB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157-ABFF-413E-B31E-1C3DFE88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Principles of OOP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classes and objects,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 specifiers,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constructors: types of constructors,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multiple constructor in a class,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destructors,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friend function,</a:t>
            </a:r>
          </a:p>
        </p:txBody>
      </p:sp>
    </p:spTree>
    <p:extLst>
      <p:ext uri="{BB962C8B-B14F-4D97-AF65-F5344CB8AC3E}">
        <p14:creationId xmlns:p14="http://schemas.microsoft.com/office/powerpoint/2010/main" val="2579073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6089-4158-4C39-BEA2-3230258F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6AFC2-6CC6-4E31-86B5-D1EDDDF32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4876800" cy="490696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Class is a collection of similar types of objects.</a:t>
            </a:r>
          </a:p>
          <a:p>
            <a:pPr marL="0" indent="0" algn="just">
              <a:buNone/>
            </a:pPr>
            <a:r>
              <a:rPr lang="en-US" dirty="0"/>
              <a:t>For example: Fruits is class of mango, apple , orange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8A3C9-95E4-4022-987D-0F06EC62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962400"/>
            <a:ext cx="3375319" cy="19145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075F39-5729-4859-8101-BC9BAEAC83AE}"/>
              </a:ext>
            </a:extLst>
          </p:cNvPr>
          <p:cNvCxnSpPr/>
          <p:nvPr/>
        </p:nvCxnSpPr>
        <p:spPr>
          <a:xfrm flipV="1">
            <a:off x="5638800" y="2514600"/>
            <a:ext cx="152400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230329-A799-4FBA-A006-90C684D02882}"/>
              </a:ext>
            </a:extLst>
          </p:cNvPr>
          <p:cNvSpPr txBox="1"/>
          <p:nvPr/>
        </p:nvSpPr>
        <p:spPr>
          <a:xfrm>
            <a:off x="7160302" y="1868269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65033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2DB5C2-FB2D-5409-AFDB-0F633D7BB079}"/>
              </a:ext>
            </a:extLst>
          </p:cNvPr>
          <p:cNvSpPr txBox="1"/>
          <p:nvPr/>
        </p:nvSpPr>
        <p:spPr>
          <a:xfrm>
            <a:off x="533400" y="1066800"/>
            <a:ext cx="78486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Class is a template to create objects.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It is a user-defined data type, which holds its own data members and member functions, which can be accessed and used by creating an instance of that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3239"/>
              </a:solidFill>
              <a:latin typeface="urw-di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For Example: Consider the Class of 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urw-din"/>
              </a:rPr>
              <a:t>Cars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. There may be many cars with different names and brand but all of them will share some common properties like all of them will have 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urw-din"/>
              </a:rPr>
              <a:t>4 wheels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, 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urw-din"/>
              </a:rPr>
              <a:t>Speed Limit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, 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urw-din"/>
              </a:rPr>
              <a:t>Mileage range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 etc.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3239"/>
              </a:solidFill>
              <a:latin typeface="urw-di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When a class is defined, no memory is allocated but when it is instantiated (i.e. an object is created) memory is allocated.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2235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00B5DF-FC17-7D6A-ED17-C3C605CBC84E}"/>
              </a:ext>
            </a:extLst>
          </p:cNvPr>
          <p:cNvSpPr txBox="1"/>
          <p:nvPr/>
        </p:nvSpPr>
        <p:spPr>
          <a:xfrm>
            <a:off x="304800" y="685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Syntax of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FC4D4-37BE-B32B-EF84-427BDFA4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9259" r="30000" b="33704"/>
          <a:stretch/>
        </p:blipFill>
        <p:spPr>
          <a:xfrm>
            <a:off x="310792" y="1142999"/>
            <a:ext cx="6699608" cy="2607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DFA4CD-BC5C-ABD0-DDB5-220F5DF3D846}"/>
              </a:ext>
            </a:extLst>
          </p:cNvPr>
          <p:cNvSpPr txBox="1"/>
          <p:nvPr/>
        </p:nvSpPr>
        <p:spPr>
          <a:xfrm>
            <a:off x="457200" y="403860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Declaring Object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F45F0BC-7F74-AF47-3AFF-4EB51F29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646711"/>
            <a:ext cx="30200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ObjectName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4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4192-5492-445E-84B0-4DE4420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91D7B-8046-401F-9B51-016458042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is a collection of data members and member functions.</a:t>
            </a:r>
          </a:p>
          <a:p>
            <a:pPr marL="0" indent="0">
              <a:buNone/>
            </a:pPr>
            <a:r>
              <a:rPr lang="en-US" dirty="0"/>
              <a:t>Example: </a:t>
            </a:r>
          </a:p>
          <a:p>
            <a:pPr marL="0" indent="0">
              <a:buNone/>
            </a:pPr>
            <a:r>
              <a:rPr lang="en-US" dirty="0"/>
              <a:t>class Employee{</a:t>
            </a:r>
          </a:p>
          <a:p>
            <a:pPr marL="0" indent="0">
              <a:buNone/>
            </a:pPr>
            <a:r>
              <a:rPr lang="en-US" dirty="0"/>
              <a:t>//data members</a:t>
            </a:r>
          </a:p>
          <a:p>
            <a:pPr marL="0" indent="0">
              <a:buNone/>
            </a:pPr>
            <a:r>
              <a:rPr lang="en-US" dirty="0"/>
              <a:t>// member functions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A47F4B7-B064-417F-9B55-6A63EF8A6A2A}"/>
              </a:ext>
            </a:extLst>
          </p:cNvPr>
          <p:cNvGraphicFramePr>
            <a:graphicFrameLocks noGrp="1"/>
          </p:cNvGraphicFramePr>
          <p:nvPr/>
        </p:nvGraphicFramePr>
        <p:xfrm>
          <a:off x="5334000" y="2372942"/>
          <a:ext cx="3352800" cy="3113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784741851"/>
                    </a:ext>
                  </a:extLst>
                </a:gridCol>
              </a:tblGrid>
              <a:tr h="9714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Employee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115773"/>
                  </a:ext>
                </a:extLst>
              </a:tr>
              <a:tr h="10709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employeeId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employeeName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290613"/>
                  </a:ext>
                </a:extLst>
              </a:tr>
              <a:tr h="10709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getDetails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setDetails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9310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17AD4-7745-4A30-9162-CDBD3FBA50EC}"/>
              </a:ext>
            </a:extLst>
          </p:cNvPr>
          <p:cNvCxnSpPr/>
          <p:nvPr/>
        </p:nvCxnSpPr>
        <p:spPr>
          <a:xfrm flipH="1">
            <a:off x="2819400" y="3050498"/>
            <a:ext cx="27432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1038-261A-41AA-B75C-B2F6717B403A}"/>
              </a:ext>
            </a:extLst>
          </p:cNvPr>
          <p:cNvCxnSpPr/>
          <p:nvPr/>
        </p:nvCxnSpPr>
        <p:spPr>
          <a:xfrm flipH="1">
            <a:off x="3352800" y="3810000"/>
            <a:ext cx="19812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0BFB5E-BED3-411E-ABA1-E278630DC639}"/>
              </a:ext>
            </a:extLst>
          </p:cNvPr>
          <p:cNvCxnSpPr/>
          <p:nvPr/>
        </p:nvCxnSpPr>
        <p:spPr>
          <a:xfrm flipH="1" flipV="1">
            <a:off x="4114800" y="4800600"/>
            <a:ext cx="12192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BB23-A111-4477-846A-C235EB6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2DF2-3DEC-4EFB-9993-E9A63887D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6857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 is an instance of a Class.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0594E-E078-401D-8D38-2286787DC00A}"/>
              </a:ext>
            </a:extLst>
          </p:cNvPr>
          <p:cNvSpPr txBox="1"/>
          <p:nvPr/>
        </p:nvSpPr>
        <p:spPr>
          <a:xfrm>
            <a:off x="2514600" y="1689715"/>
            <a:ext cx="587864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class Employee </a:t>
            </a:r>
          </a:p>
          <a:p>
            <a:r>
              <a:rPr lang="en-US" sz="2400" dirty="0"/>
              <a:t>{ </a:t>
            </a:r>
          </a:p>
          <a:p>
            <a:r>
              <a:rPr lang="en-US" sz="2400" dirty="0"/>
              <a:t>	int </a:t>
            </a:r>
            <a:r>
              <a:rPr lang="en-US" sz="2400" dirty="0" err="1"/>
              <a:t>employeeId</a:t>
            </a:r>
            <a:r>
              <a:rPr lang="en-US" sz="2400" dirty="0"/>
              <a:t>;</a:t>
            </a:r>
          </a:p>
          <a:p>
            <a:r>
              <a:rPr lang="en-US" sz="2400" dirty="0"/>
              <a:t>	char </a:t>
            </a:r>
            <a:r>
              <a:rPr lang="en-US" sz="2400" dirty="0" err="1"/>
              <a:t>employeeName</a:t>
            </a:r>
            <a:r>
              <a:rPr lang="en-US" sz="2400" dirty="0"/>
              <a:t>[20];</a:t>
            </a:r>
          </a:p>
          <a:p>
            <a:r>
              <a:rPr lang="en-US" sz="2400" dirty="0"/>
              <a:t>	public: </a:t>
            </a:r>
          </a:p>
          <a:p>
            <a:r>
              <a:rPr lang="en-US" sz="2400" dirty="0"/>
              <a:t>	void </a:t>
            </a:r>
            <a:r>
              <a:rPr lang="en-US" sz="2400" dirty="0" err="1"/>
              <a:t>getDetails</a:t>
            </a:r>
            <a:r>
              <a:rPr lang="en-US" sz="2400" dirty="0"/>
              <a:t>(){} </a:t>
            </a:r>
          </a:p>
          <a:p>
            <a:r>
              <a:rPr lang="en-US" sz="2400" dirty="0"/>
              <a:t>	void </a:t>
            </a:r>
            <a:r>
              <a:rPr lang="en-US" sz="2400" dirty="0" err="1"/>
              <a:t>setDetails</a:t>
            </a:r>
            <a:r>
              <a:rPr lang="en-US" sz="2400" dirty="0"/>
              <a:t>(){}</a:t>
            </a:r>
          </a:p>
          <a:p>
            <a:r>
              <a:rPr lang="en-US" sz="2400" dirty="0"/>
              <a:t>}; </a:t>
            </a:r>
          </a:p>
          <a:p>
            <a:r>
              <a:rPr lang="en-US" sz="2400" dirty="0"/>
              <a:t>int main() </a:t>
            </a:r>
          </a:p>
          <a:p>
            <a:r>
              <a:rPr lang="en-US" sz="2400" dirty="0"/>
              <a:t>{ </a:t>
            </a:r>
          </a:p>
          <a:p>
            <a:r>
              <a:rPr lang="en-US" sz="2400" dirty="0"/>
              <a:t>Employee e1; // e1 is a object </a:t>
            </a:r>
          </a:p>
          <a:p>
            <a:r>
              <a:rPr lang="en-US" sz="2400" dirty="0"/>
              <a:t>return 0;</a:t>
            </a:r>
          </a:p>
          <a:p>
            <a:r>
              <a:rPr lang="en-US" sz="24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489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E0808-8396-45ED-A6D9-A30F981CD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1"/>
            <a:ext cx="4800600" cy="29718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In this code which option is correct?</a:t>
            </a:r>
          </a:p>
          <a:p>
            <a:pPr marL="0" indent="0">
              <a:buNone/>
            </a:pPr>
            <a:r>
              <a:rPr lang="en-US" sz="2800" dirty="0"/>
              <a:t>class student</a:t>
            </a:r>
          </a:p>
          <a:p>
            <a:pPr marL="0" indent="0">
              <a:buNone/>
            </a:pPr>
            <a:r>
              <a:rPr lang="en-US" sz="2800" dirty="0"/>
              <a:t>{</a:t>
            </a:r>
          </a:p>
          <a:p>
            <a:pPr marL="0" indent="0">
              <a:buNone/>
            </a:pPr>
            <a:r>
              <a:rPr lang="en-US" sz="2800" dirty="0"/>
              <a:t>public:</a:t>
            </a:r>
          </a:p>
          <a:p>
            <a:pPr marL="0" indent="0">
              <a:buNone/>
            </a:pPr>
            <a:r>
              <a:rPr lang="en-US" sz="2800" dirty="0"/>
              <a:t>int regno;</a:t>
            </a:r>
          </a:p>
          <a:p>
            <a:pPr marL="0" indent="0">
              <a:buNone/>
            </a:pPr>
            <a:r>
              <a:rPr lang="en-US" sz="2800" dirty="0"/>
              <a:t>void </a:t>
            </a:r>
            <a:r>
              <a:rPr lang="en-US" sz="2800" dirty="0" err="1"/>
              <a:t>getStudentDetails</a:t>
            </a:r>
            <a:r>
              <a:rPr lang="en-US" sz="2800" dirty="0"/>
              <a:t>();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CFD7D-A881-4788-B16A-A9C9EDECE342}"/>
              </a:ext>
            </a:extLst>
          </p:cNvPr>
          <p:cNvSpPr txBox="1"/>
          <p:nvPr/>
        </p:nvSpPr>
        <p:spPr>
          <a:xfrm>
            <a:off x="457200" y="3429000"/>
            <a:ext cx="723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800" dirty="0"/>
              <a:t>A: regno is data member</a:t>
            </a:r>
          </a:p>
          <a:p>
            <a:r>
              <a:rPr lang="en-US" sz="2800" dirty="0"/>
              <a:t>B. </a:t>
            </a:r>
            <a:r>
              <a:rPr lang="en-US" sz="2800" dirty="0" err="1"/>
              <a:t>getStudentDetails</a:t>
            </a:r>
            <a:r>
              <a:rPr lang="en-US" sz="2800" dirty="0"/>
              <a:t>() is member function</a:t>
            </a:r>
          </a:p>
          <a:p>
            <a:r>
              <a:rPr lang="en-US" sz="2800" dirty="0"/>
              <a:t>C. above both options are correct</a:t>
            </a:r>
          </a:p>
        </p:txBody>
      </p:sp>
    </p:spTree>
    <p:extLst>
      <p:ext uri="{BB962C8B-B14F-4D97-AF65-F5344CB8AC3E}">
        <p14:creationId xmlns:p14="http://schemas.microsoft.com/office/powerpoint/2010/main" val="245730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1BCE-BC94-4BA5-9DCB-FB49B5B4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specifier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1B88D-BFFB-4BFF-A43C-10811ABA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private</a:t>
            </a:r>
          </a:p>
          <a:p>
            <a:r>
              <a:rPr lang="en-US" dirty="0"/>
              <a:t>public</a:t>
            </a:r>
          </a:p>
          <a:p>
            <a:r>
              <a:rPr lang="en-US" dirty="0"/>
              <a:t>protected</a:t>
            </a:r>
          </a:p>
          <a:p>
            <a:r>
              <a:rPr lang="en-US" dirty="0"/>
              <a:t>By default, all members of a class are private if you don't specify an access specifier.</a:t>
            </a:r>
          </a:p>
        </p:txBody>
      </p:sp>
    </p:spTree>
    <p:extLst>
      <p:ext uri="{BB962C8B-B14F-4D97-AF65-F5344CB8AC3E}">
        <p14:creationId xmlns:p14="http://schemas.microsoft.com/office/powerpoint/2010/main" val="2604853230"/>
      </p:ext>
    </p:extLst>
  </p:cSld>
  <p:clrMapOvr>
    <a:masterClrMapping/>
  </p:clrMapOvr>
</p:sld>
</file>

<file path=ppt/theme/theme1.xml><?xml version="1.0" encoding="utf-8"?>
<a:theme xmlns:a="http://schemas.openxmlformats.org/drawingml/2006/main" name="Lpu theme final with copyright(S)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009DD9"/>
      </a:accent4>
      <a:accent5>
        <a:srgbClr val="009DD9"/>
      </a:accent5>
      <a:accent6>
        <a:srgbClr val="009DD9"/>
      </a:accent6>
      <a:hlink>
        <a:srgbClr val="009DD9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Lpu theme final with copyright(S)</Template>
  <TotalTime>6386</TotalTime>
  <Words>493</Words>
  <Application>Microsoft Office PowerPoint</Application>
  <PresentationFormat>On-screen Show (4:3)</PresentationFormat>
  <Paragraphs>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Arial Rounded MT Bold</vt:lpstr>
      <vt:lpstr>Calibri</vt:lpstr>
      <vt:lpstr>Consolas</vt:lpstr>
      <vt:lpstr>Courier New</vt:lpstr>
      <vt:lpstr>Segoe UI</vt:lpstr>
      <vt:lpstr>Tahoma</vt:lpstr>
      <vt:lpstr>urw-din</vt:lpstr>
      <vt:lpstr>Wingdings</vt:lpstr>
      <vt:lpstr>Lpu theme final with copyright(S)</vt:lpstr>
      <vt:lpstr>CAP444 OBJECT ORIENTED PROGRAMMING USING C++ </vt:lpstr>
      <vt:lpstr>Topics Covered</vt:lpstr>
      <vt:lpstr>Class</vt:lpstr>
      <vt:lpstr>PowerPoint Presentation</vt:lpstr>
      <vt:lpstr>PowerPoint Presentation</vt:lpstr>
      <vt:lpstr>Class </vt:lpstr>
      <vt:lpstr>Object</vt:lpstr>
      <vt:lpstr>PowerPoint Presentation</vt:lpstr>
      <vt:lpstr>access specifier</vt:lpstr>
      <vt:lpstr>PowerPoint Presentation</vt:lpstr>
      <vt:lpstr>PowerPoint Presentation</vt:lpstr>
      <vt:lpstr>PowerPoint Presentation</vt:lpstr>
      <vt:lpstr>Select correct option</vt:lpstr>
      <vt:lpstr>  How to achieve encapsulation features in C++? Encapsulation is defined as wrapping up of data and information under a single unit. In Object Oriented Programming, Encapsulation is defined as binding together the data and the functions that manipulates them. </vt:lpstr>
      <vt:lpstr>PowerPoint Presentation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</dc:creator>
  <cp:lastModifiedBy>Kala Sarin</cp:lastModifiedBy>
  <cp:revision>325</cp:revision>
  <dcterms:created xsi:type="dcterms:W3CDTF">2014-05-25T11:13:57Z</dcterms:created>
  <dcterms:modified xsi:type="dcterms:W3CDTF">2022-10-18T17:17:28Z</dcterms:modified>
</cp:coreProperties>
</file>